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66" r:id="rId4"/>
    <p:sldId id="257" r:id="rId5"/>
    <p:sldId id="258" r:id="rId6"/>
    <p:sldId id="268" r:id="rId7"/>
    <p:sldId id="271" r:id="rId8"/>
    <p:sldId id="267" r:id="rId9"/>
    <p:sldId id="270" r:id="rId10"/>
    <p:sldId id="259" r:id="rId11"/>
    <p:sldId id="261" r:id="rId12"/>
    <p:sldId id="272" r:id="rId13"/>
    <p:sldId id="262" r:id="rId14"/>
    <p:sldId id="273" r:id="rId15"/>
    <p:sldId id="263" r:id="rId16"/>
    <p:sldId id="264" r:id="rId17"/>
    <p:sldId id="274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215B30-E653-C4DE-43A7-00AB7CB1C5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A69302-9161-5FB2-1522-D3FA7A30CB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878D-3CE3-4FCA-98F6-EFFB07C30BA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8C022E-6599-E92F-BC4C-10C98047CE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817840-1EC9-9F41-9284-069F600E3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F8B4-6FD8-47E6-A85A-C306BAEC1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9584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553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44FF-2C31-FCD1-D59B-ECFE7AEC3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91AB8-9497-6FBF-12F3-9D5B4EE6D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E1528-DA5F-E34D-E437-354F4F44A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F0547-70D0-0726-675C-D497BC9B4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1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68BE-A31B-4287-5054-794C5E049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3CC99-2C51-34A9-BB0F-F28066DC4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0E2AB-6ABE-4517-3847-2342B77EA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C85F-CC70-E279-8158-310FF32C2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9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F8A37-E93E-8ED2-2570-E3F60A93C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2C898-09D0-D5E2-E15E-D672AD928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CD866-2D16-D51C-BA56-7046C1486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1C69-C9CF-730B-F4F3-28B6A662B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E51D-CB26-D263-5E70-51F1FE330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A77A1-0BAD-D2DE-5950-6DB9F1208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0396C-654C-3C14-D3F5-1EA5D2E11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E357B-7FF1-9682-A561-2F1A3E22D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3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11CB1-0032-DF74-5086-AC15B99DB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95E83-B31B-096F-E54C-654475C6C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DFCFC-C2C2-9D7F-71C4-4C64F9A6B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16AC-93EE-9A0C-2042-45DE4CC44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29433-4DEA-0D7D-8750-DBD4DFEA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9194A-2E1D-DD3E-A9BB-F42914FAB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C0800-108F-E49E-141D-E8DF54EA6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4626F-89EB-3984-2373-287732361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19494-2B3D-8825-75DC-01B6DE6E3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E44D4-3647-D935-0CC6-57705F301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89BB6-7D7C-A25A-D006-A6D843A3A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89315-F3DE-56CC-DB92-D4B9E7C36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780F8-B6E8-E6F7-8402-104835C57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4EF8F-E41C-674F-C35C-EBC8415DA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BE1E9-C1FA-F903-3C6F-3E21A699A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042BC-3B13-F6FE-BB23-65E276568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4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2DFBB-8D07-19DA-CEA7-6AB18562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A56D5-162A-A14A-24C0-18B921F11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E0B14-E79A-4232-7611-F2C0E6DA5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E3135-06A1-A9C5-3803-403B862A6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</a:t>
            </a:r>
          </a:p>
        </p:txBody>
      </p:sp>
      <p:sp>
        <p:nvSpPr>
          <p:cNvPr id="3" name="Shape 1"/>
          <p:cNvSpPr/>
          <p:nvPr/>
        </p:nvSpPr>
        <p:spPr>
          <a:xfrm>
            <a:off x="457200" y="0"/>
            <a:ext cx="8686800" cy="5143500"/>
          </a:xfrm>
          <a:prstGeom prst="rect">
            <a:avLst/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822960" y="54864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822960" y="1005840"/>
            <a:ext cx="73152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SPIE Industrie</a:t>
            </a:r>
            <a:endParaRPr lang="en-US" sz="4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&amp; Tertiaire</a:t>
            </a:r>
            <a:endParaRPr lang="en-US" sz="4400" dirty="0"/>
          </a:p>
        </p:txBody>
      </p:sp>
      <p:sp>
        <p:nvSpPr>
          <p:cNvPr id="8" name="Shape 6"/>
          <p:cNvSpPr/>
          <p:nvPr/>
        </p:nvSpPr>
        <p:spPr>
          <a:xfrm>
            <a:off x="822960" y="2606040"/>
            <a:ext cx="1371600" cy="64008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822960" y="274320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LEVIGNAC Nolhan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GEII – 2ème année | IUT d'Angoulême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du 19 janvier au 13 mars 2026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22960" y="448056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BA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Bureau d'études – Niort</a:t>
            </a:r>
            <a:endParaRPr lang="en-US" sz="1100" dirty="0"/>
          </a:p>
        </p:txBody>
      </p:sp>
      <p:pic>
        <p:nvPicPr>
          <p:cNvPr id="13" name="Image 12" descr="Une image contenant Graphique, texte, graphisme, Police&#10;&#10;Le contenu généré par l’IA peut être incorrect.">
            <a:extLst>
              <a:ext uri="{FF2B5EF4-FFF2-40B4-BE49-F238E27FC236}">
                <a16:creationId xmlns:a16="http://schemas.microsoft.com/office/drawing/2014/main" id="{F6075B7F-D590-A075-B5D3-A3CA994C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11" y="-273036"/>
            <a:ext cx="1681089" cy="2374871"/>
          </a:xfrm>
          <a:prstGeom prst="rect">
            <a:avLst/>
          </a:prstGeom>
        </p:spPr>
      </p:pic>
      <p:pic>
        <p:nvPicPr>
          <p:cNvPr id="17" name="Image 16" descr="Une image contenant texte, affiche, Police, Graphique&#10;&#10;Le contenu généré par l’IA peut être incorrect.">
            <a:extLst>
              <a:ext uri="{FF2B5EF4-FFF2-40B4-BE49-F238E27FC236}">
                <a16:creationId xmlns:a16="http://schemas.microsoft.com/office/drawing/2014/main" id="{76A46D97-25E1-2021-63C7-EF8A6BB04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734" y="3794357"/>
            <a:ext cx="1978266" cy="1212386"/>
          </a:xfrm>
          <a:prstGeom prst="rect">
            <a:avLst/>
          </a:prstGeom>
        </p:spPr>
      </p:pic>
      <p:pic>
        <p:nvPicPr>
          <p:cNvPr id="19" name="Image 18" descr="Une image contenant Graphique, graphism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5834AF55-0E3B-5CB4-A6A4-E3151BFA4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358" y="1748790"/>
            <a:ext cx="3813717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GTB (Gestion Technique du </a:t>
            </a:r>
            <a:r>
              <a:rPr lang="en-US" sz="2600" b="1" dirty="0" err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Bâtiment</a:t>
            </a: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)</a:t>
            </a:r>
            <a:endParaRPr lang="en-US" sz="2600" dirty="0"/>
          </a:p>
        </p:txBody>
      </p:sp>
      <p:sp>
        <p:nvSpPr>
          <p:cNvPr id="8" name="Shape 6"/>
          <p:cNvSpPr/>
          <p:nvPr/>
        </p:nvSpPr>
        <p:spPr>
          <a:xfrm>
            <a:off x="379476" y="1621302"/>
            <a:ext cx="265176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379476" y="1610751"/>
            <a:ext cx="2651760" cy="54864"/>
          </a:xfrm>
          <a:prstGeom prst="rect">
            <a:avLst/>
          </a:prstGeom>
          <a:solidFill>
            <a:srgbClr val="2E5FA3"/>
          </a:solidFill>
          <a:ln w="12700">
            <a:solidFill>
              <a:srgbClr val="2E5FA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502920" y="1696212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</a:rPr>
              <a:t>Pilotage et supervision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84632" y="1737888"/>
            <a:ext cx="2377440" cy="20482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Chauffage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Ventilation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Climatisation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Eclairage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00400" y="2354932"/>
            <a:ext cx="265176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3200400" y="2331720"/>
            <a:ext cx="2651760" cy="54864"/>
          </a:xfrm>
          <a:prstGeom prst="rect">
            <a:avLst/>
          </a:prstGeom>
          <a:solidFill>
            <a:srgbClr val="2E5FA3"/>
          </a:solidFill>
          <a:ln w="12700">
            <a:solidFill>
              <a:srgbClr val="2E5FA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3337560" y="2441448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Améliorer</a:t>
            </a: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le </a:t>
            </a:r>
            <a:r>
              <a:rPr lang="en-US" sz="1300" b="1" dirty="0" err="1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confort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035040" y="2331720"/>
            <a:ext cx="265176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6035040" y="2331720"/>
            <a:ext cx="2651760" cy="54864"/>
          </a:xfrm>
          <a:prstGeom prst="rect">
            <a:avLst/>
          </a:prstGeom>
          <a:solidFill>
            <a:srgbClr val="2E5FA3"/>
          </a:solidFill>
          <a:ln w="12700">
            <a:solidFill>
              <a:srgbClr val="2E5FA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6172200" y="2441448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Réduire</a:t>
            </a: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1300" b="1" dirty="0" err="1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l’empreinte</a:t>
            </a: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1300" b="1" dirty="0" err="1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carbone</a:t>
            </a:r>
            <a:endParaRPr lang="en-US" sz="1300" dirty="0"/>
          </a:p>
        </p:txBody>
      </p:sp>
      <p:sp>
        <p:nvSpPr>
          <p:cNvPr id="21" name="Shape 0">
            <a:extLst>
              <a:ext uri="{FF2B5EF4-FFF2-40B4-BE49-F238E27FC236}">
                <a16:creationId xmlns:a16="http://schemas.microsoft.com/office/drawing/2014/main" id="{95DC6508-6D85-1F3D-BF8A-10661F64521C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688746-52E2-6A53-2B1D-0098082C2EE6}"/>
              </a:ext>
            </a:extLst>
          </p:cNvPr>
          <p:cNvSpPr txBox="1"/>
          <p:nvPr/>
        </p:nvSpPr>
        <p:spPr>
          <a:xfrm>
            <a:off x="-77373" y="4774168"/>
            <a:ext cx="4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Réseaux VDI &amp; plan de brassage</a:t>
            </a:r>
            <a:endParaRPr lang="en-US" sz="2600" dirty="0"/>
          </a:p>
        </p:txBody>
      </p:sp>
      <p:sp>
        <p:nvSpPr>
          <p:cNvPr id="14" name="Shape 12"/>
          <p:cNvSpPr/>
          <p:nvPr/>
        </p:nvSpPr>
        <p:spPr>
          <a:xfrm>
            <a:off x="4572000" y="2212848"/>
            <a:ext cx="3678702" cy="1508057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4572000" y="2207221"/>
            <a:ext cx="3678702" cy="45719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4709160" y="2304288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Plan de brassage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4709160" y="2651760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Fait le lien entre :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709160" y="2926080"/>
            <a:ext cx="1371600" cy="594360"/>
          </a:xfrm>
          <a:prstGeom prst="rect">
            <a:avLst/>
          </a:prstGeom>
          <a:solidFill>
            <a:srgbClr val="EFF3FA"/>
          </a:solidFill>
          <a:ln w="12700">
            <a:solidFill>
              <a:srgbClr val="2E5FA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 17"/>
          <p:cNvSpPr/>
          <p:nvPr/>
        </p:nvSpPr>
        <p:spPr>
          <a:xfrm>
            <a:off x="4709160" y="2926080"/>
            <a:ext cx="1371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2E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Prise RJ45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1A2E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(bureau)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172200" y="3044952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→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6675120" y="2926080"/>
            <a:ext cx="1371600" cy="594360"/>
          </a:xfrm>
          <a:prstGeom prst="rect">
            <a:avLst/>
          </a:prstGeom>
          <a:solidFill>
            <a:srgbClr val="EFF3FA"/>
          </a:solidFill>
          <a:ln w="12700">
            <a:solidFill>
              <a:srgbClr val="2E5FA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20"/>
          <p:cNvSpPr/>
          <p:nvPr/>
        </p:nvSpPr>
        <p:spPr>
          <a:xfrm>
            <a:off x="6675120" y="2926080"/>
            <a:ext cx="1371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2E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 baie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1A2E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informatique</a:t>
            </a:r>
            <a:endParaRPr lang="en-US" sz="1100" dirty="0"/>
          </a:p>
        </p:txBody>
      </p:sp>
      <p:pic>
        <p:nvPicPr>
          <p:cNvPr id="32" name="Image 31" descr="Une image contenant Appareils électroniques, fils électriques, serveur, texte&#10;&#10;Le contenu généré par l’IA peut être incorrect.">
            <a:extLst>
              <a:ext uri="{FF2B5EF4-FFF2-40B4-BE49-F238E27FC236}">
                <a16:creationId xmlns:a16="http://schemas.microsoft.com/office/drawing/2014/main" id="{1AD875CC-FC0F-ACCE-6960-A5BEFE3E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87552"/>
            <a:ext cx="2240280" cy="3982720"/>
          </a:xfrm>
          <a:prstGeom prst="rect">
            <a:avLst/>
          </a:prstGeom>
        </p:spPr>
      </p:pic>
      <p:sp>
        <p:nvSpPr>
          <p:cNvPr id="33" name="Shape 0">
            <a:extLst>
              <a:ext uri="{FF2B5EF4-FFF2-40B4-BE49-F238E27FC236}">
                <a16:creationId xmlns:a16="http://schemas.microsoft.com/office/drawing/2014/main" id="{6B3F646F-EFDA-5398-2478-CE616CD25B92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625A5C-7D64-A1E4-B873-9C00E1AF016B}"/>
              </a:ext>
            </a:extLst>
          </p:cNvPr>
          <p:cNvSpPr txBox="1"/>
          <p:nvPr/>
        </p:nvSpPr>
        <p:spPr>
          <a:xfrm>
            <a:off x="-72192" y="47697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15520-E9C9-3852-02DF-602C521F9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4D69FC77-716E-BB0F-F333-76A0FF5CFFE0}"/>
              </a:ext>
            </a:extLst>
          </p:cNvPr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C6F9C3F-F127-A56A-DF9C-001A65DE7693}"/>
              </a:ext>
            </a:extLst>
          </p:cNvPr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Réseaux VDI &amp; plan de brassage</a:t>
            </a:r>
            <a:endParaRPr lang="en-US" sz="2600" dirty="0"/>
          </a:p>
        </p:txBody>
      </p:sp>
      <p:pic>
        <p:nvPicPr>
          <p:cNvPr id="5" name="Image 4" descr="Une image contenant texte, capture d’écran, Tracé, diagramme&#10;&#10;Le contenu généré par l’IA peut être incorrect.">
            <a:extLst>
              <a:ext uri="{FF2B5EF4-FFF2-40B4-BE49-F238E27FC236}">
                <a16:creationId xmlns:a16="http://schemas.microsoft.com/office/drawing/2014/main" id="{674489D8-95AD-D5FF-3994-699F5BD0B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7" y="987552"/>
            <a:ext cx="8564358" cy="3929107"/>
          </a:xfrm>
          <a:prstGeom prst="rect">
            <a:avLst/>
          </a:prstGeom>
        </p:spPr>
      </p:pic>
      <p:sp>
        <p:nvSpPr>
          <p:cNvPr id="6" name="Shape 0">
            <a:extLst>
              <a:ext uri="{FF2B5EF4-FFF2-40B4-BE49-F238E27FC236}">
                <a16:creationId xmlns:a16="http://schemas.microsoft.com/office/drawing/2014/main" id="{F2234C22-8FB0-837F-A6BE-0DB659914C73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E6C79E-836F-9BC8-9807-9C812EA2B873}"/>
              </a:ext>
            </a:extLst>
          </p:cNvPr>
          <p:cNvSpPr txBox="1"/>
          <p:nvPr/>
        </p:nvSpPr>
        <p:spPr>
          <a:xfrm>
            <a:off x="-72192" y="47741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1762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Réalisation</a:t>
            </a:r>
            <a:r>
              <a:rPr lang="en-US" sz="26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des Dossiers </a:t>
            </a: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des Ouvrages Exécutés (DOE)</a:t>
            </a:r>
            <a:endParaRPr lang="en-US" sz="2600" dirty="0"/>
          </a:p>
        </p:txBody>
      </p:sp>
      <p:sp>
        <p:nvSpPr>
          <p:cNvPr id="8" name="Shape 6"/>
          <p:cNvSpPr/>
          <p:nvPr/>
        </p:nvSpPr>
        <p:spPr>
          <a:xfrm>
            <a:off x="422031" y="1088136"/>
            <a:ext cx="411480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422031" y="1088136"/>
            <a:ext cx="4114800" cy="54864"/>
          </a:xfrm>
          <a:prstGeom prst="rect">
            <a:avLst/>
          </a:prstGeom>
          <a:solidFill>
            <a:srgbClr val="2E5FA3"/>
          </a:solidFill>
          <a:ln w="12700">
            <a:solidFill>
              <a:srgbClr val="2E5FA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559191" y="1197864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Contenu d'un DOE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59191" y="1508760"/>
            <a:ext cx="3840480" cy="722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Plans d'implantation définitifs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Schémas électriques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Références des équipements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Notices techniques</a:t>
            </a:r>
            <a:endParaRPr lang="en-US" sz="1200" dirty="0"/>
          </a:p>
        </p:txBody>
      </p:sp>
      <p:sp>
        <p:nvSpPr>
          <p:cNvPr id="24" name="Shape 0">
            <a:extLst>
              <a:ext uri="{FF2B5EF4-FFF2-40B4-BE49-F238E27FC236}">
                <a16:creationId xmlns:a16="http://schemas.microsoft.com/office/drawing/2014/main" id="{8F2927D6-DD62-F118-671A-A92F8A426A48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7F89B1D-05E0-29D4-B1E8-7CE1A20090AF}"/>
              </a:ext>
            </a:extLst>
          </p:cNvPr>
          <p:cNvSpPr txBox="1"/>
          <p:nvPr/>
        </p:nvSpPr>
        <p:spPr>
          <a:xfrm>
            <a:off x="-72192" y="4746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pic>
        <p:nvPicPr>
          <p:cNvPr id="26" name="Image 25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F521DC76-A2C5-5AFF-488F-0F76344BA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91" y="965737"/>
            <a:ext cx="4392727" cy="4149655"/>
          </a:xfrm>
          <a:prstGeom prst="rect">
            <a:avLst/>
          </a:prstGeom>
        </p:spPr>
      </p:pic>
      <p:pic>
        <p:nvPicPr>
          <p:cNvPr id="27" name="Image 26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160918CD-1773-FA91-54A0-284ECAC40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2875426"/>
            <a:ext cx="1574165" cy="1629410"/>
          </a:xfrm>
          <a:prstGeom prst="rect">
            <a:avLst/>
          </a:prstGeom>
        </p:spPr>
      </p:pic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A09A136D-6722-B1D4-A2D5-C0012311AE21}"/>
              </a:ext>
            </a:extLst>
          </p:cNvPr>
          <p:cNvSpPr/>
          <p:nvPr/>
        </p:nvSpPr>
        <p:spPr>
          <a:xfrm>
            <a:off x="2104585" y="3466293"/>
            <a:ext cx="739140" cy="447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9" name="Image 28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CAB6B39B-EFD6-4A34-9735-CD4AD07B5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43" y="2869516"/>
            <a:ext cx="1509567" cy="20030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9B7BE-B798-9634-1A0B-E9F5DDA4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129AE6CE-579D-6722-5D9D-C14426A887B5}"/>
              </a:ext>
            </a:extLst>
          </p:cNvPr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D307924-F0A9-02DC-FDC5-2121802F571F}"/>
              </a:ext>
            </a:extLst>
          </p:cNvPr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Réalisation</a:t>
            </a:r>
            <a:r>
              <a:rPr lang="en-US" sz="26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des Dossiers </a:t>
            </a: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des Ouvrages Exécutés (DOE)</a:t>
            </a:r>
            <a:endParaRPr lang="en-US" sz="2600" dirty="0"/>
          </a:p>
        </p:txBody>
      </p:sp>
      <p:sp>
        <p:nvSpPr>
          <p:cNvPr id="24" name="Shape 0">
            <a:extLst>
              <a:ext uri="{FF2B5EF4-FFF2-40B4-BE49-F238E27FC236}">
                <a16:creationId xmlns:a16="http://schemas.microsoft.com/office/drawing/2014/main" id="{967E5F69-9491-6DA9-A3BF-5D4E5F705C75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E8345F2-E3C5-FEAB-4033-8FD3E9809C70}"/>
              </a:ext>
            </a:extLst>
          </p:cNvPr>
          <p:cNvSpPr txBox="1"/>
          <p:nvPr/>
        </p:nvSpPr>
        <p:spPr>
          <a:xfrm>
            <a:off x="-72192" y="4746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14</a:t>
            </a:r>
          </a:p>
        </p:txBody>
      </p:sp>
      <p:pic>
        <p:nvPicPr>
          <p:cNvPr id="2" name="Image 1" descr="Une image contenant texte, capture d’écran, nombre, Tracé&#10;&#10;Le contenu généré par l’IA peut être incorrect.">
            <a:extLst>
              <a:ext uri="{FF2B5EF4-FFF2-40B4-BE49-F238E27FC236}">
                <a16:creationId xmlns:a16="http://schemas.microsoft.com/office/drawing/2014/main" id="{AA4D69D0-EDD2-577E-C883-F98B6076F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0" y="947531"/>
            <a:ext cx="5878891" cy="41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7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Difficultés</a:t>
            </a: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rencontrées</a:t>
            </a:r>
            <a:endParaRPr lang="en-US" sz="2600" dirty="0"/>
          </a:p>
        </p:txBody>
      </p:sp>
      <p:pic>
        <p:nvPicPr>
          <p:cNvPr id="28" name="Image 27" descr="Une image contenant intérieur, Immeuble de bureaux, bureau, meubles&#10;&#10;Le contenu généré par l’IA peut être incorrect.">
            <a:extLst>
              <a:ext uri="{FF2B5EF4-FFF2-40B4-BE49-F238E27FC236}">
                <a16:creationId xmlns:a16="http://schemas.microsoft.com/office/drawing/2014/main" id="{CCC010CC-E19E-2163-D614-7C2973CBE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177" y="1038723"/>
            <a:ext cx="5250766" cy="3980454"/>
          </a:xfrm>
          <a:prstGeom prst="rect">
            <a:avLst/>
          </a:prstGeom>
        </p:spPr>
      </p:pic>
      <p:sp>
        <p:nvSpPr>
          <p:cNvPr id="29" name="Shape 0">
            <a:extLst>
              <a:ext uri="{FF2B5EF4-FFF2-40B4-BE49-F238E27FC236}">
                <a16:creationId xmlns:a16="http://schemas.microsoft.com/office/drawing/2014/main" id="{1D550CAB-0F1D-A4DF-1C53-CC6CE813B18F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9B04342-D3E1-C608-F9A4-182B14D247D4}"/>
              </a:ext>
            </a:extLst>
          </p:cNvPr>
          <p:cNvSpPr txBox="1"/>
          <p:nvPr/>
        </p:nvSpPr>
        <p:spPr>
          <a:xfrm>
            <a:off x="-72192" y="47741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2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" name="Shape 1"/>
          <p:cNvSpPr/>
          <p:nvPr/>
        </p:nvSpPr>
        <p:spPr>
          <a:xfrm>
            <a:off x="457200" y="0"/>
            <a:ext cx="8686800" cy="5143500"/>
          </a:xfrm>
          <a:prstGeom prst="rect">
            <a:avLst/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4" name="Text 2"/>
          <p:cNvSpPr/>
          <p:nvPr/>
        </p:nvSpPr>
        <p:spPr>
          <a:xfrm>
            <a:off x="2736166" y="2320290"/>
            <a:ext cx="488852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Conclusion &amp; Bilan de stage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3467687" y="2783117"/>
            <a:ext cx="1828800" cy="5486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 17"/>
          <p:cNvSpPr/>
          <p:nvPr/>
        </p:nvSpPr>
        <p:spPr>
          <a:xfrm>
            <a:off x="822960" y="4754880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Nolhan Levignac — BUT GEII 2ème année — IUT d'Angoulême</a:t>
            </a:r>
            <a:endParaRPr lang="en-US" sz="11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1B45C5-62A6-9172-A3CF-E8794249A73A}"/>
              </a:ext>
            </a:extLst>
          </p:cNvPr>
          <p:cNvSpPr txBox="1"/>
          <p:nvPr/>
        </p:nvSpPr>
        <p:spPr>
          <a:xfrm>
            <a:off x="0" y="4731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37F55D-3421-BC13-0F2D-F201FAEEB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4116481-76FA-54E1-F881-FBC91A383762}"/>
              </a:ext>
            </a:extLst>
          </p:cNvPr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1789825-580A-2C24-41AF-DD558B82F25D}"/>
              </a:ext>
            </a:extLst>
          </p:cNvPr>
          <p:cNvSpPr/>
          <p:nvPr/>
        </p:nvSpPr>
        <p:spPr>
          <a:xfrm>
            <a:off x="457200" y="0"/>
            <a:ext cx="8686800" cy="5143500"/>
          </a:xfrm>
          <a:prstGeom prst="rect">
            <a:avLst/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6DCC6D9B-D388-91C6-0968-26B0AE92995D}"/>
              </a:ext>
            </a:extLst>
          </p:cNvPr>
          <p:cNvSpPr/>
          <p:nvPr/>
        </p:nvSpPr>
        <p:spPr>
          <a:xfrm>
            <a:off x="2996418" y="2343150"/>
            <a:ext cx="63015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Merci pour </a:t>
            </a:r>
            <a:r>
              <a:rPr lang="en-US" sz="2000" b="1" dirty="0" err="1">
                <a:solidFill>
                  <a:schemeClr val="bg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votre</a:t>
            </a:r>
            <a:r>
              <a:rPr lang="en-US" sz="2000" b="1" dirty="0">
                <a:solidFill>
                  <a:schemeClr val="bg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attention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09B7073F-0446-57F2-9AFA-3DBFDB43746F}"/>
              </a:ext>
            </a:extLst>
          </p:cNvPr>
          <p:cNvSpPr/>
          <p:nvPr/>
        </p:nvSpPr>
        <p:spPr>
          <a:xfrm>
            <a:off x="822960" y="4754880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Nolhan Levignac — BUT GEII 2ème année — IUT d'Angoulême</a:t>
            </a:r>
            <a:endParaRPr lang="en-US" sz="11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38C12B9-C5D8-2915-6E05-5D22DC7D6B30}"/>
              </a:ext>
            </a:extLst>
          </p:cNvPr>
          <p:cNvSpPr txBox="1"/>
          <p:nvPr/>
        </p:nvSpPr>
        <p:spPr>
          <a:xfrm>
            <a:off x="0" y="4731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3759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BA36EB-C3EB-88BF-8740-8DFAFD87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06EBB1D-268D-BBDE-A7E1-489984F74D34}"/>
              </a:ext>
            </a:extLst>
          </p:cNvPr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A730A87-DE86-CE99-8B87-3FE004AF320D}"/>
              </a:ext>
            </a:extLst>
          </p:cNvPr>
          <p:cNvSpPr/>
          <p:nvPr/>
        </p:nvSpPr>
        <p:spPr>
          <a:xfrm>
            <a:off x="457200" y="0"/>
            <a:ext cx="8686800" cy="5143500"/>
          </a:xfrm>
          <a:prstGeom prst="rect">
            <a:avLst/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AE179B6-9760-521F-1EF6-CDB9FD238593}"/>
              </a:ext>
            </a:extLst>
          </p:cNvPr>
          <p:cNvSpPr/>
          <p:nvPr/>
        </p:nvSpPr>
        <p:spPr>
          <a:xfrm>
            <a:off x="822960" y="54864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DECB79D-7708-8AAD-9CEF-3D414DE6058E}"/>
              </a:ext>
            </a:extLst>
          </p:cNvPr>
          <p:cNvSpPr/>
          <p:nvPr/>
        </p:nvSpPr>
        <p:spPr>
          <a:xfrm>
            <a:off x="822960" y="1005840"/>
            <a:ext cx="73152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REMERCIEMENTS</a:t>
            </a:r>
            <a:endParaRPr lang="en-US" sz="44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A514B68D-5ABC-A8B8-0F75-73C2FDFCC69B}"/>
              </a:ext>
            </a:extLst>
          </p:cNvPr>
          <p:cNvSpPr/>
          <p:nvPr/>
        </p:nvSpPr>
        <p:spPr>
          <a:xfrm>
            <a:off x="822960" y="2606040"/>
            <a:ext cx="1371600" cy="64008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3" name="Image 12" descr="Une image contenant Graphique, texte, graphisme, Police&#10;&#10;Le contenu généré par l’IA peut être incorrect.">
            <a:extLst>
              <a:ext uri="{FF2B5EF4-FFF2-40B4-BE49-F238E27FC236}">
                <a16:creationId xmlns:a16="http://schemas.microsoft.com/office/drawing/2014/main" id="{4AD44183-F5DB-8F00-86BC-00C2338B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11" y="-273036"/>
            <a:ext cx="1681089" cy="2374871"/>
          </a:xfrm>
          <a:prstGeom prst="rect">
            <a:avLst/>
          </a:prstGeom>
        </p:spPr>
      </p:pic>
      <p:pic>
        <p:nvPicPr>
          <p:cNvPr id="17" name="Image 16" descr="Une image contenant texte, affiche, Police, Graphique&#10;&#10;Le contenu généré par l’IA peut être incorrect.">
            <a:extLst>
              <a:ext uri="{FF2B5EF4-FFF2-40B4-BE49-F238E27FC236}">
                <a16:creationId xmlns:a16="http://schemas.microsoft.com/office/drawing/2014/main" id="{867DF98E-7CE5-356D-C4CF-FA62E1D4E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734" y="3794357"/>
            <a:ext cx="1978266" cy="1212386"/>
          </a:xfrm>
          <a:prstGeom prst="rect">
            <a:avLst/>
          </a:prstGeom>
        </p:spPr>
      </p:pic>
      <p:pic>
        <p:nvPicPr>
          <p:cNvPr id="19" name="Image 18" descr="Une image contenant Graphique, graphism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9A711B1C-1B46-D532-8CB4-B916F46C0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701" y="2491740"/>
            <a:ext cx="381371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0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87D85-2E07-B2C4-CA1B-3E1E7F263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133C5E0-144D-8344-360D-12D122422F00}"/>
              </a:ext>
            </a:extLst>
          </p:cNvPr>
          <p:cNvSpPr/>
          <p:nvPr/>
        </p:nvSpPr>
        <p:spPr>
          <a:xfrm>
            <a:off x="0" y="0"/>
            <a:ext cx="274320" cy="513207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r>
              <a:rPr lang="fr-FR" noProof="0" dirty="0"/>
              <a:t>2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8878632-3BDC-A341-BD32-2F71F3110F7A}"/>
              </a:ext>
            </a:extLst>
          </p:cNvPr>
          <p:cNvSpPr/>
          <p:nvPr/>
        </p:nvSpPr>
        <p:spPr>
          <a:xfrm>
            <a:off x="274320" y="0"/>
            <a:ext cx="8869680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4FAC2F0-E4C6-D252-516C-0921A53EA397}"/>
              </a:ext>
            </a:extLst>
          </p:cNvPr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600" b="1" noProof="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Objectifs et cahier des charges du stage </a:t>
            </a:r>
            <a:endParaRPr lang="fr-FR" sz="2600" noProof="0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4BBFCFB8-1E6E-5BDE-E9B8-1DE655DE02C6}"/>
              </a:ext>
            </a:extLst>
          </p:cNvPr>
          <p:cNvSpPr/>
          <p:nvPr/>
        </p:nvSpPr>
        <p:spPr>
          <a:xfrm>
            <a:off x="4754880" y="959417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 noProof="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5B2EFCD-663F-FC0D-D2D9-FC5D8E98BCC7}"/>
              </a:ext>
            </a:extLst>
          </p:cNvPr>
          <p:cNvSpPr/>
          <p:nvPr/>
        </p:nvSpPr>
        <p:spPr>
          <a:xfrm>
            <a:off x="4754880" y="959417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AFDCB6C7-CDD3-1948-D69B-C239DB587825}"/>
              </a:ext>
            </a:extLst>
          </p:cNvPr>
          <p:cNvSpPr/>
          <p:nvPr/>
        </p:nvSpPr>
        <p:spPr>
          <a:xfrm>
            <a:off x="4754880" y="950976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1800" b="1" noProof="0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01</a:t>
            </a:r>
            <a:endParaRPr lang="fr-FR" sz="1800" noProof="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B56D781-F1B2-5671-F021-1FE05F1231E4}"/>
              </a:ext>
            </a:extLst>
          </p:cNvPr>
          <p:cNvSpPr/>
          <p:nvPr/>
        </p:nvSpPr>
        <p:spPr>
          <a:xfrm>
            <a:off x="5394960" y="998806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300" b="1" noProof="0" dirty="0">
                <a:solidFill>
                  <a:srgbClr val="1A2E5A"/>
                </a:solidFill>
                <a:latin typeface="Trebuchet MS" pitchFamily="34" charset="0"/>
              </a:rPr>
              <a:t>Plans techniques AutoCAD</a:t>
            </a:r>
            <a:endParaRPr lang="fr-FR" sz="1300" noProof="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F0309547-B64B-4766-8DF6-0EA2F0B20DF0}"/>
              </a:ext>
            </a:extLst>
          </p:cNvPr>
          <p:cNvSpPr/>
          <p:nvPr/>
        </p:nvSpPr>
        <p:spPr>
          <a:xfrm>
            <a:off x="5394960" y="1434904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Réalisation, modification</a:t>
            </a:r>
            <a:endParaRPr lang="fr-FR" sz="1100" noProof="0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3987A79D-FF18-4129-2968-8EA1C1A83956}"/>
              </a:ext>
            </a:extLst>
          </p:cNvPr>
          <p:cNvSpPr/>
          <p:nvPr/>
        </p:nvSpPr>
        <p:spPr>
          <a:xfrm>
            <a:off x="4754880" y="3053041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 noProof="0" dirty="0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932AF219-142F-1109-19EA-3849E7F72F74}"/>
              </a:ext>
            </a:extLst>
          </p:cNvPr>
          <p:cNvSpPr/>
          <p:nvPr/>
        </p:nvSpPr>
        <p:spPr>
          <a:xfrm>
            <a:off x="4754880" y="3059221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B2E4ABB4-2008-1FAE-178A-973FCBDF6E9A}"/>
              </a:ext>
            </a:extLst>
          </p:cNvPr>
          <p:cNvSpPr/>
          <p:nvPr/>
        </p:nvSpPr>
        <p:spPr>
          <a:xfrm>
            <a:off x="4754880" y="3065401"/>
            <a:ext cx="55567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1800" b="1" noProof="0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03</a:t>
            </a:r>
            <a:endParaRPr lang="fr-FR" sz="1800" noProof="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9575360A-6261-620D-617D-F207FC05E99E}"/>
              </a:ext>
            </a:extLst>
          </p:cNvPr>
          <p:cNvSpPr/>
          <p:nvPr/>
        </p:nvSpPr>
        <p:spPr>
          <a:xfrm>
            <a:off x="5394960" y="3070273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300" b="1" noProof="0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Réseaux VDI</a:t>
            </a:r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7745CF1E-8B85-0ADB-ECEC-19D761065057}"/>
              </a:ext>
            </a:extLst>
          </p:cNvPr>
          <p:cNvSpPr/>
          <p:nvPr/>
        </p:nvSpPr>
        <p:spPr>
          <a:xfrm>
            <a:off x="5394960" y="3493183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Voix Données Images</a:t>
            </a:r>
            <a:endParaRPr lang="fr-FR" sz="1100" noProof="0" dirty="0"/>
          </a:p>
        </p:txBody>
      </p:sp>
      <p:sp>
        <p:nvSpPr>
          <p:cNvPr id="30" name="Shape 28">
            <a:extLst>
              <a:ext uri="{FF2B5EF4-FFF2-40B4-BE49-F238E27FC236}">
                <a16:creationId xmlns:a16="http://schemas.microsoft.com/office/drawing/2014/main" id="{9711AA94-1FE3-8631-7226-768E5833E1E3}"/>
              </a:ext>
            </a:extLst>
          </p:cNvPr>
          <p:cNvSpPr/>
          <p:nvPr/>
        </p:nvSpPr>
        <p:spPr>
          <a:xfrm>
            <a:off x="4754880" y="4113068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 noProof="0" dirty="0"/>
          </a:p>
        </p:txBody>
      </p:sp>
      <p:sp>
        <p:nvSpPr>
          <p:cNvPr id="31" name="Shape 29">
            <a:extLst>
              <a:ext uri="{FF2B5EF4-FFF2-40B4-BE49-F238E27FC236}">
                <a16:creationId xmlns:a16="http://schemas.microsoft.com/office/drawing/2014/main" id="{07C709C3-A27D-16EE-6076-CEBD288321F0}"/>
              </a:ext>
            </a:extLst>
          </p:cNvPr>
          <p:cNvSpPr/>
          <p:nvPr/>
        </p:nvSpPr>
        <p:spPr>
          <a:xfrm>
            <a:off x="4754880" y="4113068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C74CBA10-2BE6-CAEE-812A-14F426B4629C}"/>
              </a:ext>
            </a:extLst>
          </p:cNvPr>
          <p:cNvSpPr/>
          <p:nvPr/>
        </p:nvSpPr>
        <p:spPr>
          <a:xfrm>
            <a:off x="4754880" y="4113068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1800" b="1" noProof="0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04</a:t>
            </a:r>
            <a:endParaRPr lang="fr-FR" sz="1800" noProof="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DE498B74-511D-8BFA-0B0B-486719609FB7}"/>
              </a:ext>
            </a:extLst>
          </p:cNvPr>
          <p:cNvSpPr/>
          <p:nvPr/>
        </p:nvSpPr>
        <p:spPr>
          <a:xfrm>
            <a:off x="5394960" y="4138566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Réalisation des DOE</a:t>
            </a:r>
            <a:endParaRPr lang="fr-FR" sz="1300" dirty="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F7D5D5AF-524E-995B-F87E-78EF7E624657}"/>
              </a:ext>
            </a:extLst>
          </p:cNvPr>
          <p:cNvSpPr/>
          <p:nvPr/>
        </p:nvSpPr>
        <p:spPr>
          <a:xfrm>
            <a:off x="5394960" y="4561476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Dossiers des Ouvrages Exécutés</a:t>
            </a:r>
            <a:endParaRPr lang="fr-FR" sz="1100" noProof="0" dirty="0"/>
          </a:p>
        </p:txBody>
      </p:sp>
      <p:sp>
        <p:nvSpPr>
          <p:cNvPr id="36" name="Shape 0">
            <a:extLst>
              <a:ext uri="{FF2B5EF4-FFF2-40B4-BE49-F238E27FC236}">
                <a16:creationId xmlns:a16="http://schemas.microsoft.com/office/drawing/2014/main" id="{E7CB1E8C-6C40-7118-60F3-97487B6D1032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r>
              <a:rPr lang="fr-FR" dirty="0"/>
              <a:t>3</a:t>
            </a:r>
            <a:endParaRPr lang="fr-FR" noProof="0" dirty="0"/>
          </a:p>
        </p:txBody>
      </p:sp>
      <p:pic>
        <p:nvPicPr>
          <p:cNvPr id="35" name="Image 34" descr="Une image contenant texte, intérieur, écran d’ordinateur, ordinateur&#10;&#10;Le contenu généré par l’IA peut être incorrect.">
            <a:extLst>
              <a:ext uri="{FF2B5EF4-FFF2-40B4-BE49-F238E27FC236}">
                <a16:creationId xmlns:a16="http://schemas.microsoft.com/office/drawing/2014/main" id="{75467593-CFE7-CAA5-3708-C2AE61474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3" y="1042415"/>
            <a:ext cx="2269734" cy="170208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D1C77DA-5E53-E43C-FDD0-084C9B8B8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3" y="2999232"/>
            <a:ext cx="2269734" cy="1967394"/>
          </a:xfrm>
          <a:prstGeom prst="rect">
            <a:avLst/>
          </a:prstGeom>
        </p:spPr>
      </p:pic>
      <p:sp>
        <p:nvSpPr>
          <p:cNvPr id="39" name="Shape 8">
            <a:extLst>
              <a:ext uri="{FF2B5EF4-FFF2-40B4-BE49-F238E27FC236}">
                <a16:creationId xmlns:a16="http://schemas.microsoft.com/office/drawing/2014/main" id="{9D63174A-0B7C-D781-0860-417F30120746}"/>
              </a:ext>
            </a:extLst>
          </p:cNvPr>
          <p:cNvSpPr/>
          <p:nvPr/>
        </p:nvSpPr>
        <p:spPr>
          <a:xfrm>
            <a:off x="4754880" y="2011003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 noProof="0" dirty="0"/>
          </a:p>
        </p:txBody>
      </p:sp>
      <p:sp>
        <p:nvSpPr>
          <p:cNvPr id="41" name="Shape 9">
            <a:extLst>
              <a:ext uri="{FF2B5EF4-FFF2-40B4-BE49-F238E27FC236}">
                <a16:creationId xmlns:a16="http://schemas.microsoft.com/office/drawing/2014/main" id="{89B98B49-08C8-B188-EF99-B929D4529EF1}"/>
              </a:ext>
            </a:extLst>
          </p:cNvPr>
          <p:cNvSpPr/>
          <p:nvPr/>
        </p:nvSpPr>
        <p:spPr>
          <a:xfrm>
            <a:off x="4754880" y="2020108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47740DE0-204B-B249-598F-A66C3DD97048}"/>
              </a:ext>
            </a:extLst>
          </p:cNvPr>
          <p:cNvSpPr/>
          <p:nvPr/>
        </p:nvSpPr>
        <p:spPr>
          <a:xfrm>
            <a:off x="5394960" y="2065606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300" b="1" noProof="0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Implantation d'équipements électriques</a:t>
            </a:r>
            <a:endParaRPr lang="fr-FR" sz="1300" noProof="0" dirty="0"/>
          </a:p>
        </p:txBody>
      </p:sp>
      <p:sp>
        <p:nvSpPr>
          <p:cNvPr id="47" name="Text 20">
            <a:extLst>
              <a:ext uri="{FF2B5EF4-FFF2-40B4-BE49-F238E27FC236}">
                <a16:creationId xmlns:a16="http://schemas.microsoft.com/office/drawing/2014/main" id="{6C7CC711-537C-2F6E-CFB4-ACBE6A9C9E86}"/>
              </a:ext>
            </a:extLst>
          </p:cNvPr>
          <p:cNvSpPr/>
          <p:nvPr/>
        </p:nvSpPr>
        <p:spPr>
          <a:xfrm>
            <a:off x="4754880" y="2005741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1800" b="1" noProof="0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02</a:t>
            </a:r>
            <a:endParaRPr lang="fr-FR" sz="1800" noProof="0" dirty="0"/>
          </a:p>
        </p:txBody>
      </p:sp>
      <p:sp>
        <p:nvSpPr>
          <p:cNvPr id="48" name="Text 12">
            <a:extLst>
              <a:ext uri="{FF2B5EF4-FFF2-40B4-BE49-F238E27FC236}">
                <a16:creationId xmlns:a16="http://schemas.microsoft.com/office/drawing/2014/main" id="{7D97E89A-BDE8-90E6-FABE-AF7246016CB0}"/>
              </a:ext>
            </a:extLst>
          </p:cNvPr>
          <p:cNvSpPr/>
          <p:nvPr/>
        </p:nvSpPr>
        <p:spPr>
          <a:xfrm>
            <a:off x="5394960" y="2495020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les plans</a:t>
            </a:r>
            <a:endParaRPr lang="fr-FR" sz="1100" noProof="0" dirty="0"/>
          </a:p>
        </p:txBody>
      </p:sp>
    </p:spTree>
    <p:extLst>
      <p:ext uri="{BB962C8B-B14F-4D97-AF65-F5344CB8AC3E}">
        <p14:creationId xmlns:p14="http://schemas.microsoft.com/office/powerpoint/2010/main" val="38097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513207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</a:t>
            </a:r>
          </a:p>
        </p:txBody>
      </p:sp>
      <p:sp>
        <p:nvSpPr>
          <p:cNvPr id="3" name="Shape 1"/>
          <p:cNvSpPr/>
          <p:nvPr/>
        </p:nvSpPr>
        <p:spPr>
          <a:xfrm>
            <a:off x="274320" y="0"/>
            <a:ext cx="8869680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Plan de la présentation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371600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365760" y="1371600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365760" y="1371600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01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05840" y="146304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Présentation de l'entreprise SPIE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005840" y="184708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Groupe, histoire et rôle du bureau d'études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54880" y="1371600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4754880" y="1371600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4754880" y="1371600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02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394960" y="146304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AutoCAD &amp; implantation d'équipements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394960" y="184708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Plans techniques, BAES, GTB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65760" y="2560320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365760" y="2560320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365760" y="2560320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03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005840" y="265176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Réseaux VDI &amp; plans de brassage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005840" y="303580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informatique du bâtiment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754880" y="2560320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4754880" y="2560320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20"/>
          <p:cNvSpPr/>
          <p:nvPr/>
        </p:nvSpPr>
        <p:spPr>
          <a:xfrm>
            <a:off x="4754880" y="2560320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04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5394960" y="265176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Réalisation des DOE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5394960" y="303580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des ouvrages exécutés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365760" y="3749040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365760" y="3749040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365760" y="3749040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05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1005840" y="384048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Difficultés rencontrées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005840" y="422452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Autonomie et adaptation en entreprise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4754880" y="3749040"/>
            <a:ext cx="41148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4754880" y="3749040"/>
            <a:ext cx="548640" cy="100584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Text 30"/>
          <p:cNvSpPr/>
          <p:nvPr/>
        </p:nvSpPr>
        <p:spPr>
          <a:xfrm>
            <a:off x="4754880" y="3749040"/>
            <a:ext cx="548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06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5394960" y="384048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Conclusion &amp; bilan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5394960" y="4224528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Compétences acquises</a:t>
            </a:r>
            <a:endParaRPr lang="en-US" sz="1100" dirty="0"/>
          </a:p>
        </p:txBody>
      </p:sp>
      <p:sp>
        <p:nvSpPr>
          <p:cNvPr id="36" name="Shape 0">
            <a:extLst>
              <a:ext uri="{FF2B5EF4-FFF2-40B4-BE49-F238E27FC236}">
                <a16:creationId xmlns:a16="http://schemas.microsoft.com/office/drawing/2014/main" id="{2910DE3D-F1D4-08E1-4ECA-26A68061996F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" name="Shape 1"/>
          <p:cNvSpPr/>
          <p:nvPr/>
        </p:nvSpPr>
        <p:spPr>
          <a:xfrm>
            <a:off x="173736" y="0"/>
            <a:ext cx="8970264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Présentation de l'entreprise SPIE</a:t>
            </a:r>
            <a:endParaRPr lang="en-US" sz="2600" dirty="0"/>
          </a:p>
        </p:txBody>
      </p:sp>
      <p:sp>
        <p:nvSpPr>
          <p:cNvPr id="20" name="Shape 18"/>
          <p:cNvSpPr/>
          <p:nvPr/>
        </p:nvSpPr>
        <p:spPr>
          <a:xfrm>
            <a:off x="228600" y="3200400"/>
            <a:ext cx="42062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9E8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28600" y="3200400"/>
            <a:ext cx="4206240" cy="54864"/>
          </a:xfrm>
          <a:prstGeom prst="rect">
            <a:avLst/>
          </a:prstGeom>
          <a:solidFill>
            <a:srgbClr val="2E5FA3"/>
          </a:solidFill>
          <a:ln w="12700">
            <a:solidFill>
              <a:srgbClr val="2E5FA3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20"/>
          <p:cNvSpPr/>
          <p:nvPr/>
        </p:nvSpPr>
        <p:spPr>
          <a:xfrm>
            <a:off x="710565" y="3430524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E5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Secteurs d'intervention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00100" y="3669792"/>
            <a:ext cx="39319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Bâtiments tertiaires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Réseaux énergétiques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Infrastructures numériques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4663440" y="3200400"/>
            <a:ext cx="4206240" cy="164592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5" name="Text 23"/>
          <p:cNvSpPr/>
          <p:nvPr/>
        </p:nvSpPr>
        <p:spPr>
          <a:xfrm>
            <a:off x="4800600" y="3291840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A02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Agence de Niort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4800600" y="3703320"/>
            <a:ext cx="39319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Projets de bâtiments </a:t>
            </a:r>
            <a:r>
              <a:rPr lang="en-US" sz="1100" dirty="0" err="1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tertiaires</a:t>
            </a:r>
            <a:r>
              <a:rPr lang="en-US" sz="1100" dirty="0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Bureau </a:t>
            </a:r>
            <a:r>
              <a:rPr lang="en-US" sz="1100" dirty="0" err="1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d'études</a:t>
            </a:r>
            <a:r>
              <a:rPr lang="en-US" sz="1100" dirty="0">
                <a:solidFill>
                  <a:srgbClr val="C5D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</p:txBody>
      </p:sp>
      <p:sp>
        <p:nvSpPr>
          <p:cNvPr id="27" name="Shape 0">
            <a:extLst>
              <a:ext uri="{FF2B5EF4-FFF2-40B4-BE49-F238E27FC236}">
                <a16:creationId xmlns:a16="http://schemas.microsoft.com/office/drawing/2014/main" id="{56347E95-7908-65B7-72E6-72E134499F53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5</a:t>
            </a:r>
          </a:p>
        </p:txBody>
      </p:sp>
      <p:pic>
        <p:nvPicPr>
          <p:cNvPr id="32" name="Image 31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205C5AD3-0085-EAE8-711F-9EBDC8CC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77705"/>
            <a:ext cx="3071830" cy="2047435"/>
          </a:xfrm>
          <a:prstGeom prst="rect">
            <a:avLst/>
          </a:prstGeom>
        </p:spPr>
      </p:pic>
      <p:pic>
        <p:nvPicPr>
          <p:cNvPr id="33" name="Image 3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2FD6AD54-6EF5-980E-E830-E45BAFFAD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37" y="1031557"/>
            <a:ext cx="3646805" cy="2051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03F77-A27C-0091-6FA3-DCA828AD6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40601D3-27E6-84D2-88FA-1E4BE2017E1C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BDB2255-8E82-11B0-E7D9-05979894067A}"/>
              </a:ext>
            </a:extLst>
          </p:cNvPr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A3E7EBB-F4AE-C34D-A208-C4D03FA0F6CB}"/>
              </a:ext>
            </a:extLst>
          </p:cNvPr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AutoCAD &amp; implantation d'équipements</a:t>
            </a:r>
            <a:endParaRPr lang="en-US" sz="2600" dirty="0"/>
          </a:p>
        </p:txBody>
      </p:sp>
      <p:pic>
        <p:nvPicPr>
          <p:cNvPr id="20" name="Image 1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335ADA4-6DBF-E208-3DC5-F64CFE172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8" y="998982"/>
            <a:ext cx="6776463" cy="3157537"/>
          </a:xfrm>
          <a:prstGeom prst="rect">
            <a:avLst/>
          </a:prstGeom>
        </p:spPr>
      </p:pic>
      <p:pic>
        <p:nvPicPr>
          <p:cNvPr id="5" name="Image 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98D7881-C275-24ED-33A3-2E4BE784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4266247"/>
            <a:ext cx="5760720" cy="721995"/>
          </a:xfrm>
          <a:prstGeom prst="rect">
            <a:avLst/>
          </a:prstGeom>
        </p:spPr>
      </p:pic>
      <p:pic>
        <p:nvPicPr>
          <p:cNvPr id="6" name="Image 5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3A368CF6-6871-6AB5-1CB2-49793BE1B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98" y="1062110"/>
            <a:ext cx="773723" cy="77372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98F3ED4D-D820-B6ED-3EE3-3F7E0A65F0A2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0226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C8DD5-D43F-B3B3-5930-505EEB94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8144C78-4A5E-F92E-8970-5361A486DBEF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BAC75A7-70D5-9ACE-AA79-548C7277ACA6}"/>
              </a:ext>
            </a:extLst>
          </p:cNvPr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ECE0FC5-88C4-F54D-9C9A-23554DF1A4B3}"/>
              </a:ext>
            </a:extLst>
          </p:cNvPr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AutoCAD &amp; implantation d'équipements</a:t>
            </a:r>
            <a:endParaRPr lang="en-US" sz="2600" dirty="0"/>
          </a:p>
        </p:txBody>
      </p:sp>
      <p:pic>
        <p:nvPicPr>
          <p:cNvPr id="7" name="Image 6" descr="Une image contenant capture d’écran, texte, Logiciel de graphisme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35EBA68F-28C3-3532-D350-7B314C270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05" y="987552"/>
            <a:ext cx="6886589" cy="40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AAA66951-4971-BDCA-391E-B2913F08BF0F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8876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6536D-4A91-407A-555E-AAAF627D2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965EDE6-2F5B-06AF-612D-D7E171F727F2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0464731-32E1-F11A-016C-3983E02B1262}"/>
              </a:ext>
            </a:extLst>
          </p:cNvPr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2EC25C8-1F50-D8E6-2CEC-8E17A829B48D}"/>
              </a:ext>
            </a:extLst>
          </p:cNvPr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AutoCAD &amp; implantation d'équipements</a:t>
            </a:r>
            <a:endParaRPr lang="en-US" sz="2600" dirty="0"/>
          </a:p>
        </p:txBody>
      </p:sp>
      <p:pic>
        <p:nvPicPr>
          <p:cNvPr id="6" name="Image 5" descr="Une image contenant carte, diagramme, Plan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894CE12-7E3B-E7DE-6681-1D0216E09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987552"/>
            <a:ext cx="7593965" cy="3641090"/>
          </a:xfrm>
          <a:prstGeom prst="rect">
            <a:avLst/>
          </a:prstGeom>
        </p:spPr>
      </p:pic>
      <p:pic>
        <p:nvPicPr>
          <p:cNvPr id="7" name="Image 6" descr="Une image contenant texte, Police, logo, conception&#10;&#10;Le contenu généré par l’IA peut être incorrect.">
            <a:extLst>
              <a:ext uri="{FF2B5EF4-FFF2-40B4-BE49-F238E27FC236}">
                <a16:creationId xmlns:a16="http://schemas.microsoft.com/office/drawing/2014/main" id="{3F6684C6-6136-8E3A-304F-D2742BECF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09" y="1079157"/>
            <a:ext cx="1100592" cy="791845"/>
          </a:xfrm>
          <a:prstGeom prst="rect">
            <a:avLst/>
          </a:prstGeom>
        </p:spPr>
      </p:pic>
      <p:sp>
        <p:nvSpPr>
          <p:cNvPr id="21" name="Shape 0">
            <a:extLst>
              <a:ext uri="{FF2B5EF4-FFF2-40B4-BE49-F238E27FC236}">
                <a16:creationId xmlns:a16="http://schemas.microsoft.com/office/drawing/2014/main" id="{E2F72B2A-84B0-8F5B-AC06-941800F82756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0911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66EF0-5A14-8133-0903-663A2A76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F69A474-D339-9B4A-0828-BCA321A77EEC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FCE13D5-B7A1-4915-2786-8FAD03E047A8}"/>
              </a:ext>
            </a:extLst>
          </p:cNvPr>
          <p:cNvSpPr/>
          <p:nvPr/>
        </p:nvSpPr>
        <p:spPr>
          <a:xfrm>
            <a:off x="164592" y="0"/>
            <a:ext cx="8979408" cy="914400"/>
          </a:xfrm>
          <a:prstGeom prst="rect">
            <a:avLst/>
          </a:prstGeom>
          <a:solidFill>
            <a:srgbClr val="1A2E5A"/>
          </a:solidFill>
          <a:ln w="12700">
            <a:solidFill>
              <a:srgbClr val="1A2E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690D047-390B-F810-5304-B36EC1BF1DDC}"/>
              </a:ext>
            </a:extLst>
          </p:cNvPr>
          <p:cNvSpPr/>
          <p:nvPr/>
        </p:nvSpPr>
        <p:spPr>
          <a:xfrm>
            <a:off x="365760" y="73152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AutoCAD &amp; implantation d'équipements</a:t>
            </a:r>
            <a:endParaRPr lang="en-US" sz="2600" dirty="0"/>
          </a:p>
        </p:txBody>
      </p:sp>
      <p:pic>
        <p:nvPicPr>
          <p:cNvPr id="5" name="Image 4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23DA118E-6C37-4564-E049-F0C641641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28" y="943364"/>
            <a:ext cx="5048544" cy="4126984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3A7E8C4D-BBA6-51F1-B296-D3215B1A53C7}"/>
              </a:ext>
            </a:extLst>
          </p:cNvPr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0B0F0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864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308</Words>
  <Application>Microsoft Office PowerPoint</Application>
  <PresentationFormat>Affichage à l'écran (16:9)</PresentationFormat>
  <Paragraphs>400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Trebuchet MS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 – SPIE Industrie &amp; Tertiaire</dc:title>
  <dc:subject>PptxGenJS Presentation</dc:subject>
  <dc:creator>PptxGenJS</dc:creator>
  <cp:lastModifiedBy>NOLHAN LEVIGNAC</cp:lastModifiedBy>
  <cp:revision>4</cp:revision>
  <dcterms:created xsi:type="dcterms:W3CDTF">2026-03-17T00:10:20Z</dcterms:created>
  <dcterms:modified xsi:type="dcterms:W3CDTF">2026-03-17T03:44:02Z</dcterms:modified>
</cp:coreProperties>
</file>